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8"/>
  </p:notesMasterIdLst>
  <p:handoutMasterIdLst>
    <p:handoutMasterId r:id="rId79"/>
  </p:handoutMasterIdLst>
  <p:sldIdLst>
    <p:sldId id="330" r:id="rId2"/>
    <p:sldId id="347" r:id="rId3"/>
    <p:sldId id="348" r:id="rId4"/>
    <p:sldId id="417" r:id="rId5"/>
    <p:sldId id="349" r:id="rId6"/>
    <p:sldId id="350" r:id="rId7"/>
    <p:sldId id="411" r:id="rId8"/>
    <p:sldId id="352" r:id="rId9"/>
    <p:sldId id="353" r:id="rId10"/>
    <p:sldId id="354" r:id="rId11"/>
    <p:sldId id="421" r:id="rId12"/>
    <p:sldId id="356" r:id="rId13"/>
    <p:sldId id="357" r:id="rId14"/>
    <p:sldId id="358" r:id="rId15"/>
    <p:sldId id="360" r:id="rId16"/>
    <p:sldId id="359" r:id="rId17"/>
    <p:sldId id="413" r:id="rId18"/>
    <p:sldId id="420" r:id="rId19"/>
    <p:sldId id="361" r:id="rId20"/>
    <p:sldId id="419" r:id="rId21"/>
    <p:sldId id="422" r:id="rId22"/>
    <p:sldId id="423" r:id="rId23"/>
    <p:sldId id="363" r:id="rId24"/>
    <p:sldId id="393" r:id="rId25"/>
    <p:sldId id="436" r:id="rId26"/>
    <p:sldId id="364" r:id="rId27"/>
    <p:sldId id="408" r:id="rId28"/>
    <p:sldId id="404" r:id="rId29"/>
    <p:sldId id="403" r:id="rId30"/>
    <p:sldId id="375" r:id="rId31"/>
    <p:sldId id="426" r:id="rId32"/>
    <p:sldId id="427" r:id="rId33"/>
    <p:sldId id="374" r:id="rId34"/>
    <p:sldId id="429" r:id="rId35"/>
    <p:sldId id="430" r:id="rId36"/>
    <p:sldId id="376" r:id="rId37"/>
    <p:sldId id="377" r:id="rId38"/>
    <p:sldId id="378" r:id="rId39"/>
    <p:sldId id="379" r:id="rId40"/>
    <p:sldId id="380" r:id="rId41"/>
    <p:sldId id="381" r:id="rId42"/>
    <p:sldId id="366" r:id="rId43"/>
    <p:sldId id="435" r:id="rId44"/>
    <p:sldId id="407" r:id="rId45"/>
    <p:sldId id="384" r:id="rId46"/>
    <p:sldId id="385" r:id="rId47"/>
    <p:sldId id="391" r:id="rId48"/>
    <p:sldId id="409" r:id="rId49"/>
    <p:sldId id="400" r:id="rId50"/>
    <p:sldId id="434" r:id="rId51"/>
    <p:sldId id="424" r:id="rId52"/>
    <p:sldId id="367" r:id="rId53"/>
    <p:sldId id="369" r:id="rId54"/>
    <p:sldId id="370" r:id="rId55"/>
    <p:sldId id="414" r:id="rId56"/>
    <p:sldId id="371" r:id="rId57"/>
    <p:sldId id="372" r:id="rId58"/>
    <p:sldId id="416" r:id="rId59"/>
    <p:sldId id="425" r:id="rId60"/>
    <p:sldId id="386" r:id="rId61"/>
    <p:sldId id="432" r:id="rId62"/>
    <p:sldId id="398" r:id="rId63"/>
    <p:sldId id="389" r:id="rId64"/>
    <p:sldId id="390" r:id="rId65"/>
    <p:sldId id="401" r:id="rId66"/>
    <p:sldId id="431" r:id="rId67"/>
    <p:sldId id="402" r:id="rId68"/>
    <p:sldId id="387" r:id="rId69"/>
    <p:sldId id="392" r:id="rId70"/>
    <p:sldId id="412" r:id="rId71"/>
    <p:sldId id="331" r:id="rId72"/>
    <p:sldId id="394" r:id="rId73"/>
    <p:sldId id="395" r:id="rId74"/>
    <p:sldId id="396" r:id="rId75"/>
    <p:sldId id="355" r:id="rId76"/>
    <p:sldId id="382" r:id="rId77"/>
  </p:sldIdLst>
  <p:sldSz cx="12192000" cy="6858000"/>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userDrawn="1">
          <p15:clr>
            <a:srgbClr val="A4A3A4"/>
          </p15:clr>
        </p15:guide>
        <p15:guide id="2" pos="58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33" autoAdjust="0"/>
    <p:restoredTop sz="94667"/>
  </p:normalViewPr>
  <p:slideViewPr>
    <p:cSldViewPr snapToGrid="0">
      <p:cViewPr>
        <p:scale>
          <a:sx n="66" d="100"/>
          <a:sy n="66" d="100"/>
        </p:scale>
        <p:origin x="1109" y="240"/>
      </p:cViewPr>
      <p:guideLst>
        <p:guide orient="horz" pos="816"/>
        <p:guide pos="58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5.jpeg>
</file>

<file path=ppt/media/image16.jpeg>
</file>

<file path=ppt/media/image17.jpeg>
</file>

<file path=ppt/media/image18.jpeg>
</file>

<file path=ppt/media/image19.png>
</file>

<file path=ppt/media/image2.jpeg>
</file>

<file path=ppt/media/image3.jpeg>
</file>

<file path=ppt/media/image4.jpeg>
</file>

<file path=ppt/media/image5.jpeg>
</file>

<file path=ppt/media/image6.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342900" y="698500"/>
            <a:ext cx="61976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xfrm>
            <a:off x="342900" y="698500"/>
            <a:ext cx="6197600" cy="3486150"/>
          </a:xfrm>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342900" y="696913"/>
            <a:ext cx="61976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342900" y="696913"/>
            <a:ext cx="61976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342900" y="696913"/>
            <a:ext cx="61976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342900" y="696913"/>
            <a:ext cx="61976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342900" y="696913"/>
            <a:ext cx="61976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342900" y="696913"/>
            <a:ext cx="61976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342900" y="696913"/>
            <a:ext cx="61976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342900" y="696913"/>
            <a:ext cx="61976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342900" y="696913"/>
            <a:ext cx="61976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342900" y="696913"/>
            <a:ext cx="61976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342900" y="696913"/>
            <a:ext cx="61976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342900" y="696913"/>
            <a:ext cx="61976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342900" y="696913"/>
            <a:ext cx="61976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342900" y="696913"/>
            <a:ext cx="61976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342900" y="696913"/>
            <a:ext cx="61976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342900" y="696913"/>
            <a:ext cx="61976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342900" y="696913"/>
            <a:ext cx="61976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342900" y="696913"/>
            <a:ext cx="61976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342900" y="696913"/>
            <a:ext cx="61976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342900" y="696913"/>
            <a:ext cx="61976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342900" y="696913"/>
            <a:ext cx="61976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342900" y="696913"/>
            <a:ext cx="61976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342900" y="696913"/>
            <a:ext cx="61976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342900" y="696913"/>
            <a:ext cx="61976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342900" y="696913"/>
            <a:ext cx="61976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342900" y="696913"/>
            <a:ext cx="61976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342900" y="696913"/>
            <a:ext cx="61976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342900" y="696913"/>
            <a:ext cx="61976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342900" y="696913"/>
            <a:ext cx="61976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342900" y="696913"/>
            <a:ext cx="61976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342900" y="696913"/>
            <a:ext cx="61976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342900" y="696913"/>
            <a:ext cx="61976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342900" y="696913"/>
            <a:ext cx="61976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342900" y="696913"/>
            <a:ext cx="61976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342900" y="696913"/>
            <a:ext cx="61976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342900" y="696913"/>
            <a:ext cx="61976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342900" y="696913"/>
            <a:ext cx="61976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342900" y="696913"/>
            <a:ext cx="61976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342900" y="696913"/>
            <a:ext cx="61976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342900" y="696913"/>
            <a:ext cx="61976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F8DDF7C7-3008-4DC4-9F8B-1490BCFC99E7}" type="slidenum">
              <a:rPr lang="en-US" altLang="en-US" smtClean="0"/>
              <a:pPr>
                <a:defRPr/>
              </a:pPr>
              <a:t>50</a:t>
            </a:fld>
            <a:endParaRPr lang="en-US" altLang="en-US"/>
          </a:p>
        </p:txBody>
      </p:sp>
    </p:spTree>
    <p:extLst>
      <p:ext uri="{BB962C8B-B14F-4D97-AF65-F5344CB8AC3E}">
        <p14:creationId xmlns:p14="http://schemas.microsoft.com/office/powerpoint/2010/main" val="291779976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342900" y="696913"/>
            <a:ext cx="61976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342900" y="696913"/>
            <a:ext cx="61976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419100" y="701675"/>
            <a:ext cx="6240463"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342900" y="696913"/>
            <a:ext cx="61976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342900" y="696913"/>
            <a:ext cx="61976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342900" y="696913"/>
            <a:ext cx="61976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342900" y="696913"/>
            <a:ext cx="61976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342900" y="696913"/>
            <a:ext cx="61976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342900" y="696913"/>
            <a:ext cx="61976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342900" y="696913"/>
            <a:ext cx="61976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342900" y="696913"/>
            <a:ext cx="61976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342900" y="696913"/>
            <a:ext cx="61976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342900" y="696913"/>
            <a:ext cx="61976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342900" y="696913"/>
            <a:ext cx="61976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342900" y="696913"/>
            <a:ext cx="61976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71</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xfrm>
            <a:off x="342900" y="698500"/>
            <a:ext cx="6197600" cy="3486150"/>
          </a:xfrm>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9795865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342900" y="696913"/>
            <a:ext cx="61976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6509321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342900" y="696913"/>
            <a:ext cx="61976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82699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342900" y="696913"/>
            <a:ext cx="61976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342900" y="696913"/>
            <a:ext cx="61976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342900" y="696913"/>
            <a:ext cx="61976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264584" y="2960688"/>
            <a:ext cx="114808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8652933" y="6588126"/>
            <a:ext cx="3617384"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35985" y="6613526"/>
            <a:ext cx="270138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80984" y="4157663"/>
            <a:ext cx="2749549"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4298951" y="4006850"/>
            <a:ext cx="3115733"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914400" y="685800"/>
            <a:ext cx="103632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88451" y="277813"/>
            <a:ext cx="2859616"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7813"/>
            <a:ext cx="8375651"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75267" y="1233489"/>
            <a:ext cx="53848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63267" y="1233489"/>
            <a:ext cx="53848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81000" y="0"/>
            <a:ext cx="1593851"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609600" y="277813"/>
            <a:ext cx="109728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710612" y="1128712"/>
            <a:ext cx="109728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3048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609600" y="860425"/>
            <a:ext cx="107696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3048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3048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5749454" y="6613526"/>
            <a:ext cx="447558" cy="246221"/>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8652933" y="6588126"/>
            <a:ext cx="3617384"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247651" y="6621463"/>
            <a:ext cx="273023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0365318" y="5849938"/>
            <a:ext cx="1712383"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sz="2400">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sz="2400">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sz="2400">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sz="2400">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sz="2400">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73.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1895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2557464"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56127" y="1202849"/>
            <a:ext cx="11135360" cy="4728482"/>
          </a:xfrm>
        </p:spPr>
        <p:txBody>
          <a:bodyPr/>
          <a:lstStyle/>
          <a:p>
            <a:r>
              <a:rPr lang="en-US" altLang="en-US" sz="2000" dirty="0"/>
              <a:t>No universally accepted definition</a:t>
            </a:r>
          </a:p>
          <a:p>
            <a:r>
              <a:rPr lang="ja-JP" altLang="en-US" sz="2000" dirty="0"/>
              <a:t>“</a:t>
            </a:r>
            <a:r>
              <a:rPr lang="en-US" altLang="ja-JP" sz="2000" dirty="0"/>
              <a:t>Everything a vendor ships when you order an operating system</a:t>
            </a:r>
            <a:r>
              <a:rPr lang="ja-JP" altLang="en-US" sz="2000" dirty="0"/>
              <a:t>”</a:t>
            </a:r>
            <a:r>
              <a:rPr lang="en-US" altLang="ja-JP" sz="2000" dirty="0"/>
              <a:t> is a good approximation</a:t>
            </a:r>
          </a:p>
          <a:p>
            <a:pPr lvl="1"/>
            <a:r>
              <a:rPr lang="en-US" altLang="en-US" sz="2000" dirty="0"/>
              <a:t>But varies wildly</a:t>
            </a:r>
          </a:p>
          <a:p>
            <a:r>
              <a:rPr lang="ja-JP" altLang="en-US" sz="2000" dirty="0">
                <a:solidFill>
                  <a:srgbClr val="FF0000"/>
                </a:solidFill>
              </a:rPr>
              <a:t>“</a:t>
            </a:r>
            <a:r>
              <a:rPr lang="en-US" altLang="ja-JP" sz="2000" dirty="0">
                <a:solidFill>
                  <a:srgbClr val="FF0000"/>
                </a:solidFill>
              </a:rPr>
              <a:t>The one program running at all times on the computer</a:t>
            </a:r>
            <a:r>
              <a:rPr lang="ja-JP" altLang="en-US" sz="2000" dirty="0">
                <a:solidFill>
                  <a:srgbClr val="FF0000"/>
                </a:solidFill>
              </a:rPr>
              <a:t>”</a:t>
            </a:r>
            <a:r>
              <a:rPr lang="en-US" altLang="ja-JP" sz="2000" dirty="0">
                <a:solidFill>
                  <a:srgbClr val="FF0000"/>
                </a:solidFill>
              </a:rPr>
              <a:t> is the </a:t>
            </a:r>
            <a:r>
              <a:rPr lang="en-US" altLang="ja-JP" sz="2000" b="1" dirty="0">
                <a:solidFill>
                  <a:srgbClr val="FF0000"/>
                </a:solidFill>
                <a:latin typeface="+mj-lt"/>
              </a:rPr>
              <a:t>kernel, </a:t>
            </a:r>
            <a:r>
              <a:rPr lang="en-US" altLang="ja-JP" sz="2000" dirty="0">
                <a:solidFill>
                  <a:srgbClr val="FF0000"/>
                </a:solidFill>
              </a:rPr>
              <a:t>part of the operating system</a:t>
            </a:r>
          </a:p>
          <a:p>
            <a:r>
              <a:rPr lang="en-US" altLang="ja-JP" sz="2000" dirty="0"/>
              <a:t>Everything else is either</a:t>
            </a:r>
          </a:p>
          <a:p>
            <a:pPr lvl="1"/>
            <a:r>
              <a:rPr lang="en-US" altLang="ja-JP" sz="2000" dirty="0">
                <a:highlight>
                  <a:srgbClr val="FFFF00"/>
                </a:highlight>
              </a:rPr>
              <a:t>A </a:t>
            </a:r>
            <a:r>
              <a:rPr lang="en-US" altLang="ja-JP" sz="2000" b="1" i="1" dirty="0">
                <a:solidFill>
                  <a:srgbClr val="006699"/>
                </a:solidFill>
                <a:highlight>
                  <a:srgbClr val="FFFF00"/>
                </a:highlight>
                <a:latin typeface="+mj-lt"/>
              </a:rPr>
              <a:t>system program</a:t>
            </a:r>
            <a:r>
              <a:rPr lang="en-US" altLang="ja-JP" sz="2000" b="1" dirty="0">
                <a:solidFill>
                  <a:srgbClr val="3366FF"/>
                </a:solidFill>
                <a:highlight>
                  <a:srgbClr val="FFFF00"/>
                </a:highlight>
              </a:rPr>
              <a:t> </a:t>
            </a:r>
            <a:r>
              <a:rPr lang="en-US" altLang="ja-JP" sz="2000" dirty="0">
                <a:highlight>
                  <a:srgbClr val="FFFF00"/>
                </a:highlight>
              </a:rPr>
              <a:t>(ships with the operating system, </a:t>
            </a:r>
            <a:r>
              <a:rPr lang="en-US" altLang="ja-JP" sz="2000" dirty="0">
                <a:solidFill>
                  <a:srgbClr val="FF0000"/>
                </a:solidFill>
                <a:highlight>
                  <a:srgbClr val="FFFF00"/>
                </a:highlight>
              </a:rPr>
              <a:t>but not part of the kernel</a:t>
            </a:r>
            <a:r>
              <a:rPr lang="en-US" altLang="ja-JP" sz="2000" dirty="0">
                <a:highlight>
                  <a:srgbClr val="FFFF00"/>
                </a:highlight>
              </a:rPr>
              <a:t>) , or</a:t>
            </a:r>
          </a:p>
          <a:p>
            <a:pPr lvl="1"/>
            <a:r>
              <a:rPr lang="en-US" altLang="ja-JP" sz="2000">
                <a:highlight>
                  <a:srgbClr val="FFFF00"/>
                </a:highlight>
              </a:rPr>
              <a:t>An </a:t>
            </a:r>
            <a:r>
              <a:rPr lang="en-US" altLang="ja-JP" sz="2000" b="1" i="1">
                <a:solidFill>
                  <a:srgbClr val="006699"/>
                </a:solidFill>
                <a:highlight>
                  <a:srgbClr val="FFFF00"/>
                </a:highlight>
                <a:latin typeface="+mj-lt"/>
              </a:rPr>
              <a:t>application </a:t>
            </a:r>
            <a:r>
              <a:rPr lang="en-US" altLang="ja-JP" sz="2000" b="1" i="1" dirty="0">
                <a:solidFill>
                  <a:srgbClr val="006699"/>
                </a:solidFill>
                <a:highlight>
                  <a:srgbClr val="FFFF00"/>
                </a:highlight>
                <a:latin typeface="+mj-lt"/>
              </a:rPr>
              <a:t>program</a:t>
            </a:r>
            <a:r>
              <a:rPr lang="en-US" altLang="ja-JP" sz="2000" dirty="0">
                <a:highlight>
                  <a:srgbClr val="FFFF00"/>
                </a:highlight>
              </a:rPr>
              <a:t>, all programs not associated with the operating system</a:t>
            </a:r>
          </a:p>
          <a:p>
            <a:r>
              <a:rPr lang="en-US" altLang="en-US" sz="2000" dirty="0"/>
              <a:t>Today’s OSes for general purpose and mobile computing also include </a:t>
            </a:r>
            <a:r>
              <a:rPr lang="en-US" altLang="en-US" sz="2000" b="1" i="1" dirty="0">
                <a:solidFill>
                  <a:srgbClr val="006699"/>
                </a:solidFill>
                <a:latin typeface="+mj-lt"/>
              </a:rPr>
              <a:t>middleware</a:t>
            </a:r>
            <a:r>
              <a:rPr lang="en-US" altLang="en-US" sz="2000" dirty="0"/>
              <a:t> – a set of software frameworks that provide addition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816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2392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847408" y="1070929"/>
            <a:ext cx="10728960" cy="4530725"/>
          </a:xfrm>
        </p:spPr>
        <p:txBody>
          <a:bodyPr/>
          <a:lstStyle/>
          <a:p>
            <a:r>
              <a:rPr lang="en-US" altLang="en-US" sz="2400" dirty="0"/>
              <a:t>Computer-system operation</a:t>
            </a:r>
          </a:p>
          <a:p>
            <a:pPr lvl="1"/>
            <a:r>
              <a:rPr lang="en-US" altLang="en-US" sz="2400" dirty="0"/>
              <a:t>One or more CPUs, device controllers connect through common </a:t>
            </a:r>
            <a:r>
              <a:rPr lang="en-US" altLang="en-US" sz="2400" b="1" dirty="0">
                <a:solidFill>
                  <a:srgbClr val="006699"/>
                </a:solidFill>
                <a:latin typeface="+mj-lt"/>
              </a:rPr>
              <a:t>bus</a:t>
            </a:r>
            <a:r>
              <a:rPr lang="en-US" altLang="en-US" sz="2400" dirty="0"/>
              <a:t> providing access to shared memory</a:t>
            </a:r>
          </a:p>
          <a:p>
            <a:pPr lvl="1"/>
            <a:r>
              <a:rPr lang="en-US" altLang="en-US" sz="2400" dirty="0"/>
              <a:t>Concurrent execution of CPUs and devices competing for memory cycles</a:t>
            </a:r>
          </a:p>
          <a:p>
            <a:pPr lvl="1"/>
            <a:endParaRPr lang="en-US" altLang="en-US" sz="2400"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03563" y="34036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2409826"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931863" y="1243649"/>
            <a:ext cx="10650537" cy="4528334"/>
          </a:xfrm>
        </p:spPr>
        <p:txBody>
          <a:bodyPr/>
          <a:lstStyle/>
          <a:p>
            <a:r>
              <a:rPr lang="en-US" altLang="en-US" sz="2400" dirty="0"/>
              <a:t>I/O devices and the CPU can execute concurrently</a:t>
            </a:r>
            <a:endParaRPr lang="en-US" altLang="en-US" sz="1000" dirty="0"/>
          </a:p>
          <a:p>
            <a:r>
              <a:rPr lang="en-US" altLang="en-US" sz="2400" dirty="0"/>
              <a:t>Each device controller is in charge of a particular device type</a:t>
            </a:r>
            <a:endParaRPr lang="en-US" altLang="en-US" sz="1000" dirty="0"/>
          </a:p>
          <a:p>
            <a:r>
              <a:rPr lang="en-US" altLang="en-US" sz="2400" dirty="0"/>
              <a:t>Each device controller has a local buffer</a:t>
            </a:r>
          </a:p>
          <a:p>
            <a:r>
              <a:rPr lang="en-US" altLang="en-US" sz="2400" dirty="0"/>
              <a:t>Each device controller type has an operating system </a:t>
            </a:r>
            <a:r>
              <a:rPr lang="en-US" altLang="en-US" sz="2400" b="1" dirty="0">
                <a:solidFill>
                  <a:srgbClr val="006699"/>
                </a:solidFill>
                <a:latin typeface="+mj-lt"/>
              </a:rPr>
              <a:t>device driver</a:t>
            </a:r>
            <a:r>
              <a:rPr lang="en-US" altLang="en-US" sz="2400" dirty="0"/>
              <a:t> to manage it</a:t>
            </a:r>
            <a:endParaRPr lang="en-US" altLang="en-US" sz="1000" dirty="0"/>
          </a:p>
          <a:p>
            <a:r>
              <a:rPr lang="en-US" altLang="en-US" sz="2400" dirty="0"/>
              <a:t>CPU moves data from/to main memory to/from local buffers</a:t>
            </a:r>
            <a:endParaRPr lang="en-US" altLang="en-US" sz="1000" dirty="0"/>
          </a:p>
          <a:p>
            <a:r>
              <a:rPr lang="en-US" altLang="en-US" sz="2400" dirty="0"/>
              <a:t>I/O is from the device to local buffer of controller</a:t>
            </a:r>
            <a:endParaRPr lang="en-US" altLang="en-US" sz="1000" dirty="0"/>
          </a:p>
          <a:p>
            <a:r>
              <a:rPr lang="en-US" altLang="en-US" sz="2400" dirty="0"/>
              <a:t>Device controller informs CPU that it has finished its operation by causing an </a:t>
            </a:r>
            <a:r>
              <a:rPr lang="en-US" altLang="en-US" sz="2400"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2470151"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931862" y="1233489"/>
            <a:ext cx="10650537"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1981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863" y="1105536"/>
            <a:ext cx="11080387" cy="48380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2587626"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931862" y="1009970"/>
            <a:ext cx="10681017"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1981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11049" y="1037274"/>
            <a:ext cx="5569902" cy="548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1981201" y="212726"/>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938080" y="1244601"/>
            <a:ext cx="10634160"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1981201" y="212726"/>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931862" y="1244601"/>
            <a:ext cx="10640377"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1981200" y="203201"/>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a:xfrm>
            <a:off x="931863" y="999809"/>
            <a:ext cx="10972800" cy="4530725"/>
          </a:xfrm>
        </p:spPr>
        <p:txBody>
          <a:bodyPr/>
          <a:lstStyle/>
          <a:p>
            <a:r>
              <a:rPr lang="en-US" altLang="en-US" sz="2400"/>
              <a:t>What Operating Systems Do</a:t>
            </a:r>
          </a:p>
          <a:p>
            <a:r>
              <a:rPr lang="en-US" altLang="en-US" sz="2400"/>
              <a:t>Computer-System Organization</a:t>
            </a:r>
          </a:p>
          <a:p>
            <a:r>
              <a:rPr lang="en-US" altLang="en-US" sz="2400"/>
              <a:t>Computer-System Architecture</a:t>
            </a:r>
          </a:p>
          <a:p>
            <a:r>
              <a:rPr lang="en-US" altLang="en-US" sz="2400"/>
              <a:t>Operating-System Operations</a:t>
            </a:r>
          </a:p>
          <a:p>
            <a:r>
              <a:rPr lang="en-US" altLang="en-US" sz="2400"/>
              <a:t>Resource Management</a:t>
            </a:r>
          </a:p>
          <a:p>
            <a:r>
              <a:rPr lang="en-US" altLang="en-US" sz="2400"/>
              <a:t>Security and Protection</a:t>
            </a:r>
          </a:p>
          <a:p>
            <a:r>
              <a:rPr lang="en-US" altLang="en-US" sz="2400"/>
              <a:t>Virtualization</a:t>
            </a:r>
          </a:p>
          <a:p>
            <a:r>
              <a:rPr lang="en-US" altLang="en-US" sz="2400"/>
              <a:t>Distributed Systems</a:t>
            </a:r>
          </a:p>
          <a:p>
            <a:r>
              <a:rPr lang="en-US" altLang="en-US" sz="2400"/>
              <a:t>Kernel Data Structures</a:t>
            </a:r>
          </a:p>
          <a:p>
            <a:r>
              <a:rPr lang="en-US" altLang="en-US" sz="2400"/>
              <a:t>Computing Environments</a:t>
            </a:r>
          </a:p>
          <a:p>
            <a:r>
              <a:rPr lang="en-US" altLang="en-US" sz="2400"/>
              <a:t>Free/Libre and Open-Source Operating Systems</a:t>
            </a:r>
          </a:p>
          <a:p>
            <a:pPr>
              <a:buFont typeface="Monotype Sorts" pitchFamily="-84" charset="2"/>
              <a:buNone/>
            </a:pPr>
            <a:endParaRPr lang="en-US" altLang="en-US" sz="2400"/>
          </a:p>
          <a:p>
            <a:endParaRPr lang="en-US" altLang="en-US" sz="24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1981201"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931862" y="1233489"/>
            <a:ext cx="10620057"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3668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1981201"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931863" y="1143002"/>
            <a:ext cx="10650537" cy="4393640"/>
          </a:xfrm>
        </p:spPr>
        <p:txBody>
          <a:bodyPr/>
          <a:lstStyle/>
          <a:p>
            <a:r>
              <a:rPr lang="en-US" altLang="en-US" dirty="0"/>
              <a:t>Main memory – only large storage media that the CPU can access directly</a:t>
            </a:r>
          </a:p>
          <a:p>
            <a:pPr lvl="1"/>
            <a:r>
              <a:rPr lang="en-US" altLang="en-US" b="1" dirty="0">
                <a:solidFill>
                  <a:srgbClr val="006699"/>
                </a:solidFill>
                <a:latin typeface="+mj-lt"/>
              </a:rPr>
              <a:t>Random access</a:t>
            </a:r>
          </a:p>
          <a:p>
            <a:pPr lvl="1"/>
            <a:r>
              <a:rPr lang="en-US" altLang="en-US" dirty="0"/>
              <a:t>Typically </a:t>
            </a:r>
            <a:r>
              <a:rPr lang="en-US" altLang="en-US" b="1" dirty="0">
                <a:solidFill>
                  <a:srgbClr val="006699"/>
                </a:solidFill>
                <a:latin typeface="+mj-lt"/>
              </a:rPr>
              <a:t>volatile</a:t>
            </a:r>
          </a:p>
          <a:p>
            <a:pPr lvl="1"/>
            <a:r>
              <a:rPr lang="en-US" altLang="en-US" dirty="0"/>
              <a:t>Typically</a:t>
            </a:r>
            <a:r>
              <a:rPr lang="en-US" altLang="en-US" b="1" dirty="0">
                <a:solidFill>
                  <a:srgbClr val="3366FF"/>
                </a:solidFill>
              </a:rPr>
              <a:t> </a:t>
            </a:r>
            <a:r>
              <a:rPr lang="en-US" altLang="en-US" b="1" dirty="0">
                <a:solidFill>
                  <a:srgbClr val="006699"/>
                </a:solidFill>
                <a:latin typeface="+mj-lt"/>
              </a:rPr>
              <a:t>random-access</a:t>
            </a:r>
            <a:r>
              <a:rPr lang="en-US" altLang="en-US" b="1" dirty="0">
                <a:solidFill>
                  <a:srgbClr val="3366FF"/>
                </a:solidFill>
              </a:rPr>
              <a:t> </a:t>
            </a:r>
            <a:r>
              <a:rPr lang="en-US" altLang="en-US" b="1" dirty="0">
                <a:solidFill>
                  <a:srgbClr val="006699"/>
                </a:solidFill>
                <a:latin typeface="+mj-lt"/>
              </a:rPr>
              <a:t>memory</a:t>
            </a:r>
            <a:r>
              <a:rPr lang="en-US" altLang="en-US"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dirty="0"/>
              <a:t>Secondary storage – extension of main memory that provides large </a:t>
            </a:r>
            <a:r>
              <a:rPr lang="en-US" altLang="en-US" b="1" dirty="0">
                <a:solidFill>
                  <a:srgbClr val="006699"/>
                </a:solidFill>
                <a:latin typeface="+mj-lt"/>
              </a:rPr>
              <a:t>nonvolatile </a:t>
            </a:r>
            <a:r>
              <a:rPr lang="en-US" altLang="en-US"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1981201"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931863" y="1099455"/>
            <a:ext cx="10681017" cy="4441370"/>
          </a:xfrm>
        </p:spPr>
        <p:txBody>
          <a:bodyPr/>
          <a:lstStyle/>
          <a:p>
            <a:r>
              <a:rPr lang="en-US" altLang="en-US" b="1" dirty="0">
                <a:solidFill>
                  <a:srgbClr val="006699"/>
                </a:solidFill>
                <a:latin typeface="+mj-lt"/>
              </a:rPr>
              <a:t>Hard Disk Drives </a:t>
            </a:r>
            <a:r>
              <a:rPr lang="en-US" altLang="en-US" dirty="0"/>
              <a:t>(</a:t>
            </a:r>
            <a:r>
              <a:rPr lang="en-US" altLang="en-US" b="1" dirty="0">
                <a:solidFill>
                  <a:srgbClr val="006699"/>
                </a:solidFill>
                <a:latin typeface="+mj-lt"/>
              </a:rPr>
              <a:t>HDD</a:t>
            </a:r>
            <a:r>
              <a:rPr lang="en-US" altLang="en-US" dirty="0"/>
              <a:t>) – rigid metal or glass platters covered with magnetic recording material </a:t>
            </a:r>
          </a:p>
          <a:p>
            <a:pPr lvl="1"/>
            <a:r>
              <a:rPr lang="en-US" altLang="en-US" dirty="0"/>
              <a:t>Disk surface is logically divided into</a:t>
            </a:r>
            <a:r>
              <a:rPr lang="en-US" altLang="en-US" b="1" dirty="0">
                <a:solidFill>
                  <a:srgbClr val="006699"/>
                </a:solidFill>
                <a:latin typeface="+mj-lt"/>
              </a:rPr>
              <a:t> tracks</a:t>
            </a:r>
            <a:r>
              <a:rPr lang="en-US" altLang="en-US" dirty="0"/>
              <a:t>, which are subdivided into </a:t>
            </a:r>
            <a:r>
              <a:rPr lang="en-US" altLang="en-US" b="1" dirty="0">
                <a:solidFill>
                  <a:srgbClr val="006699"/>
                </a:solidFill>
                <a:latin typeface="+mj-lt"/>
              </a:rPr>
              <a:t>sectors</a:t>
            </a:r>
          </a:p>
          <a:p>
            <a:pPr lvl="1"/>
            <a:r>
              <a:rPr lang="en-US" altLang="en-US" dirty="0"/>
              <a:t>The </a:t>
            </a:r>
            <a:r>
              <a:rPr lang="en-US" altLang="en-US" b="1" dirty="0">
                <a:solidFill>
                  <a:srgbClr val="006699"/>
                </a:solidFill>
                <a:latin typeface="+mj-lt"/>
              </a:rPr>
              <a:t>disk controller </a:t>
            </a:r>
            <a:r>
              <a:rPr lang="en-US" altLang="en-US" dirty="0"/>
              <a:t>determines the logical interaction between the device and the computer </a:t>
            </a:r>
          </a:p>
          <a:p>
            <a:r>
              <a:rPr lang="en-US" altLang="en-US" b="1" dirty="0">
                <a:solidFill>
                  <a:srgbClr val="006699"/>
                </a:solidFill>
                <a:latin typeface="+mj-lt"/>
              </a:rPr>
              <a:t>Non-volatile memory</a:t>
            </a:r>
            <a:r>
              <a:rPr lang="en-US" altLang="en-US" dirty="0"/>
              <a:t> (</a:t>
            </a:r>
            <a:r>
              <a:rPr lang="en-US" altLang="en-US" b="1" dirty="0">
                <a:solidFill>
                  <a:srgbClr val="006699"/>
                </a:solidFill>
                <a:latin typeface="+mj-lt"/>
              </a:rPr>
              <a:t>NVM</a:t>
            </a:r>
            <a:r>
              <a:rPr lang="en-US" altLang="en-US" dirty="0"/>
              <a:t>)</a:t>
            </a:r>
            <a:r>
              <a:rPr lang="en-US" altLang="en-US" b="1" dirty="0">
                <a:solidFill>
                  <a:srgbClr val="006699"/>
                </a:solidFill>
                <a:latin typeface="+mj-lt"/>
              </a:rPr>
              <a:t> </a:t>
            </a:r>
            <a:r>
              <a:rPr lang="en-US" altLang="en-US" dirty="0"/>
              <a:t>devices– faster than hard disks, nonvolatile</a:t>
            </a:r>
          </a:p>
          <a:p>
            <a:pPr lvl="1"/>
            <a:r>
              <a:rPr lang="en-US" altLang="en-US" dirty="0"/>
              <a:t>Various technologies</a:t>
            </a:r>
          </a:p>
          <a:p>
            <a:pPr lvl="1"/>
            <a:r>
              <a:rPr lang="en-US" altLang="en-US" dirty="0"/>
              <a:t>Becoming more popular as capacity and performance increases, price drops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2471739" y="203201"/>
            <a:ext cx="7851775" cy="576263"/>
          </a:xfrm>
        </p:spPr>
        <p:txBody>
          <a:bodyPr/>
          <a:lstStyle/>
          <a:p>
            <a:r>
              <a:rPr lang="en-US" altLang="en-US" sz="3000"/>
              <a:t>Storage Definitions and Notation Review</a:t>
            </a:r>
          </a:p>
        </p:txBody>
      </p:sp>
      <p:sp>
        <p:nvSpPr>
          <p:cNvPr id="2" name="Rectangle 1">
            <a:extLst>
              <a:ext uri="{FF2B5EF4-FFF2-40B4-BE49-F238E27FC236}">
                <a16:creationId xmlns:a16="http://schemas.microsoft.com/office/drawing/2014/main" id="{00AC8D8D-292B-2943-B449-B924F9BB88F3}"/>
              </a:ext>
            </a:extLst>
          </p:cNvPr>
          <p:cNvSpPr/>
          <p:nvPr/>
        </p:nvSpPr>
        <p:spPr bwMode="auto">
          <a:xfrm>
            <a:off x="602278" y="1184054"/>
            <a:ext cx="11470640" cy="5386867"/>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lgn="just">
              <a:defRPr/>
            </a:pPr>
            <a:r>
              <a:rPr lang="en-US" sz="2200" dirty="0"/>
              <a:t> The basic unit of computer storage is the </a:t>
            </a:r>
            <a:r>
              <a:rPr kumimoji="1" lang="en-US" sz="2200" b="1" dirty="0">
                <a:solidFill>
                  <a:srgbClr val="006699"/>
                </a:solidFill>
                <a:latin typeface="+mj-lt"/>
              </a:rPr>
              <a:t>bit</a:t>
            </a:r>
            <a:r>
              <a:rPr lang="en-US" sz="2200" dirty="0"/>
              <a:t>. A bit can contain one </a:t>
            </a:r>
            <a:r>
              <a:rPr lang="en-US" sz="2200"/>
              <a:t>of two </a:t>
            </a:r>
          </a:p>
          <a:p>
            <a:pPr algn="just">
              <a:defRPr/>
            </a:pPr>
            <a:r>
              <a:rPr lang="en-US" sz="2200"/>
              <a:t>values, 0 and 1. All other storage in a computer is based on collections of bits.</a:t>
            </a:r>
          </a:p>
          <a:p>
            <a:pPr algn="just">
              <a:defRPr/>
            </a:pPr>
            <a:r>
              <a:rPr lang="en-US" sz="2200"/>
              <a:t>Given </a:t>
            </a:r>
            <a:r>
              <a:rPr lang="en-US" sz="2200" dirty="0"/>
              <a:t>enough bits, it is amazing how many things a computer can represent:</a:t>
            </a:r>
          </a:p>
          <a:p>
            <a:pPr algn="just">
              <a:defRPr/>
            </a:pPr>
            <a:r>
              <a:rPr lang="en-US" sz="2200" dirty="0"/>
              <a:t>numbers, letters, images, movies, sounds, documents, and programs, to name</a:t>
            </a:r>
          </a:p>
          <a:p>
            <a:pPr algn="just">
              <a:defRPr/>
            </a:pPr>
            <a:r>
              <a:rPr lang="en-US" sz="2200" dirty="0"/>
              <a:t>a few</a:t>
            </a:r>
            <a:r>
              <a:rPr lang="en-US" sz="2200"/>
              <a:t>. </a:t>
            </a:r>
          </a:p>
          <a:p>
            <a:pPr algn="just">
              <a:defRPr/>
            </a:pPr>
            <a:endParaRPr lang="en-US" sz="2200"/>
          </a:p>
          <a:p>
            <a:pPr algn="just">
              <a:defRPr/>
            </a:pPr>
            <a:r>
              <a:rPr lang="en-US" sz="2200"/>
              <a:t>A </a:t>
            </a:r>
            <a:r>
              <a:rPr kumimoji="1" lang="en-US" sz="2200" b="1" dirty="0">
                <a:solidFill>
                  <a:srgbClr val="006699"/>
                </a:solidFill>
                <a:latin typeface="+mj-lt"/>
              </a:rPr>
              <a:t>byte</a:t>
            </a:r>
            <a:r>
              <a:rPr lang="en-US" sz="2200" dirty="0"/>
              <a:t> is 8 bits, and on most computers it is the smallest convenient</a:t>
            </a:r>
          </a:p>
          <a:p>
            <a:pPr algn="just">
              <a:defRPr/>
            </a:pPr>
            <a:r>
              <a:rPr lang="en-US" sz="2200" dirty="0"/>
              <a:t>chunk of storage. For example, most computers don’t have an instruction to</a:t>
            </a:r>
          </a:p>
          <a:p>
            <a:pPr algn="just">
              <a:defRPr/>
            </a:pPr>
            <a:r>
              <a:rPr lang="en-US" sz="2200" dirty="0"/>
              <a:t>move a bit but do have one to move a byte</a:t>
            </a:r>
            <a:r>
              <a:rPr lang="en-US" sz="2200"/>
              <a:t>. </a:t>
            </a:r>
          </a:p>
          <a:p>
            <a:pPr algn="just">
              <a:defRPr/>
            </a:pPr>
            <a:endParaRPr lang="en-US" sz="2200"/>
          </a:p>
          <a:p>
            <a:pPr algn="just">
              <a:defRPr/>
            </a:pPr>
            <a:r>
              <a:rPr lang="en-US" sz="2200"/>
              <a:t>A </a:t>
            </a:r>
            <a:r>
              <a:rPr lang="en-US" sz="2200" dirty="0"/>
              <a:t>less common term is </a:t>
            </a:r>
            <a:r>
              <a:rPr kumimoji="1" lang="en-US" sz="2200" b="1">
                <a:solidFill>
                  <a:srgbClr val="006699"/>
                </a:solidFill>
                <a:latin typeface="+mj-lt"/>
              </a:rPr>
              <a:t>word</a:t>
            </a:r>
            <a:r>
              <a:rPr lang="en-US" sz="2200"/>
              <a:t>, which </a:t>
            </a:r>
            <a:r>
              <a:rPr lang="en-US" sz="2200" dirty="0"/>
              <a:t>is a given computer architecture’s </a:t>
            </a:r>
            <a:r>
              <a:rPr lang="en-US" sz="2200"/>
              <a:t>native </a:t>
            </a:r>
          </a:p>
          <a:p>
            <a:pPr algn="just">
              <a:defRPr/>
            </a:pPr>
            <a:r>
              <a:rPr lang="en-US" sz="2200"/>
              <a:t>unit </a:t>
            </a:r>
            <a:r>
              <a:rPr lang="en-US" sz="2200" dirty="0"/>
              <a:t>of data. A word </a:t>
            </a:r>
            <a:r>
              <a:rPr lang="en-US" sz="2200"/>
              <a:t>is made up </a:t>
            </a:r>
            <a:r>
              <a:rPr lang="en-US" sz="2200" dirty="0"/>
              <a:t>of one or more bytes</a:t>
            </a:r>
            <a:r>
              <a:rPr lang="en-US" sz="2200"/>
              <a:t>. </a:t>
            </a:r>
          </a:p>
          <a:p>
            <a:pPr algn="just">
              <a:defRPr/>
            </a:pPr>
            <a:r>
              <a:rPr lang="en-US" sz="2200"/>
              <a:t>For </a:t>
            </a:r>
            <a:r>
              <a:rPr lang="en-US" sz="2200" dirty="0"/>
              <a:t>example, a computer that has 64-bit </a:t>
            </a:r>
            <a:r>
              <a:rPr lang="en-US" sz="2200"/>
              <a:t>registers and 64-bit memory </a:t>
            </a:r>
          </a:p>
          <a:p>
            <a:pPr algn="just">
              <a:defRPr/>
            </a:pPr>
            <a:r>
              <a:rPr lang="en-US" sz="2200"/>
              <a:t>addressing </a:t>
            </a:r>
            <a:r>
              <a:rPr lang="en-US" sz="2200" dirty="0"/>
              <a:t>typically has 64-bit (8-byte) words. </a:t>
            </a:r>
            <a:r>
              <a:rPr lang="en-US" sz="2200"/>
              <a:t>A computer executes </a:t>
            </a:r>
          </a:p>
          <a:p>
            <a:pPr algn="just">
              <a:defRPr/>
            </a:pPr>
            <a:r>
              <a:rPr lang="en-US" sz="2200"/>
              <a:t>many </a:t>
            </a:r>
            <a:r>
              <a:rPr lang="en-US" sz="2200" dirty="0"/>
              <a:t>operations in its native word size rather than a byte at a </a:t>
            </a:r>
            <a:r>
              <a:rPr lang="en-US" sz="2200"/>
              <a:t>time.</a:t>
            </a:r>
            <a:endParaRPr lang="en-US" sz="22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760F1A-56CD-1A11-AB8C-39295550A7B1}"/>
            </a:ext>
          </a:extLst>
        </p:cNvPr>
        <p:cNvGrpSpPr/>
        <p:nvPr/>
      </p:nvGrpSpPr>
      <p:grpSpPr>
        <a:xfrm>
          <a:off x="0" y="0"/>
          <a:ext cx="0" cy="0"/>
          <a:chOff x="0" y="0"/>
          <a:chExt cx="0" cy="0"/>
        </a:xfrm>
      </p:grpSpPr>
      <p:sp>
        <p:nvSpPr>
          <p:cNvPr id="38914" name="Title 3">
            <a:extLst>
              <a:ext uri="{FF2B5EF4-FFF2-40B4-BE49-F238E27FC236}">
                <a16:creationId xmlns:a16="http://schemas.microsoft.com/office/drawing/2014/main" id="{710F63FA-2819-8CE5-F697-46EF4505EE08}"/>
              </a:ext>
            </a:extLst>
          </p:cNvPr>
          <p:cNvSpPr>
            <a:spLocks noGrp="1" noChangeArrowheads="1"/>
          </p:cNvSpPr>
          <p:nvPr>
            <p:ph type="title"/>
          </p:nvPr>
        </p:nvSpPr>
        <p:spPr>
          <a:xfrm>
            <a:off x="2471739" y="203201"/>
            <a:ext cx="7851775" cy="576263"/>
          </a:xfrm>
        </p:spPr>
        <p:txBody>
          <a:bodyPr/>
          <a:lstStyle/>
          <a:p>
            <a:r>
              <a:rPr lang="en-US" altLang="en-US" sz="3000"/>
              <a:t>Storage Definitions and Notation Review</a:t>
            </a:r>
          </a:p>
        </p:txBody>
      </p:sp>
      <p:sp>
        <p:nvSpPr>
          <p:cNvPr id="2" name="Rectangle 1">
            <a:extLst>
              <a:ext uri="{FF2B5EF4-FFF2-40B4-BE49-F238E27FC236}">
                <a16:creationId xmlns:a16="http://schemas.microsoft.com/office/drawing/2014/main" id="{47941CE7-E381-03FC-8751-3BF0142F90FE}"/>
              </a:ext>
            </a:extLst>
          </p:cNvPr>
          <p:cNvSpPr/>
          <p:nvPr/>
        </p:nvSpPr>
        <p:spPr bwMode="auto">
          <a:xfrm>
            <a:off x="497840" y="1295400"/>
            <a:ext cx="11470640" cy="38227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2400"/>
              <a:t>Computer storage, along with most computer throughput, is generally</a:t>
            </a:r>
          </a:p>
          <a:p>
            <a:pPr>
              <a:defRPr/>
            </a:pPr>
            <a:r>
              <a:rPr lang="en-US" sz="2400"/>
              <a:t>measured and manipulated in bytes and collections of bytes. A </a:t>
            </a:r>
            <a:r>
              <a:rPr kumimoji="1" lang="en-US" sz="2400" b="1">
                <a:solidFill>
                  <a:srgbClr val="006699"/>
                </a:solidFill>
                <a:latin typeface="+mj-lt"/>
              </a:rPr>
              <a:t>kilobyte</a:t>
            </a:r>
            <a:r>
              <a:rPr lang="en-US" sz="2400"/>
              <a:t>, </a:t>
            </a:r>
          </a:p>
          <a:p>
            <a:pPr>
              <a:defRPr/>
            </a:pPr>
            <a:r>
              <a:rPr lang="en-US" sz="2400"/>
              <a:t>or KB , is 1,024 bytes; a </a:t>
            </a:r>
            <a:r>
              <a:rPr kumimoji="1" lang="en-US" sz="2400" b="1">
                <a:solidFill>
                  <a:srgbClr val="006699"/>
                </a:solidFill>
                <a:latin typeface="+mj-lt"/>
              </a:rPr>
              <a:t>megabyte</a:t>
            </a:r>
            <a:r>
              <a:rPr lang="en-US" sz="2400"/>
              <a:t>, or </a:t>
            </a:r>
            <a:r>
              <a:rPr kumimoji="1" lang="en-US" sz="2400" b="1">
                <a:solidFill>
                  <a:srgbClr val="006699"/>
                </a:solidFill>
                <a:latin typeface="+mj-lt"/>
              </a:rPr>
              <a:t>MB</a:t>
            </a:r>
            <a:r>
              <a:rPr lang="en-US" sz="2400"/>
              <a:t>, is 1,024</a:t>
            </a:r>
            <a:r>
              <a:rPr lang="en-US" sz="2400" baseline="30000"/>
              <a:t>2</a:t>
            </a:r>
            <a:r>
              <a:rPr lang="en-US" sz="2400"/>
              <a:t>  bytes; </a:t>
            </a:r>
          </a:p>
          <a:p>
            <a:pPr>
              <a:defRPr/>
            </a:pPr>
            <a:r>
              <a:rPr lang="en-US" sz="2400"/>
              <a:t>a </a:t>
            </a:r>
            <a:r>
              <a:rPr kumimoji="1" lang="en-US" sz="2400" b="1">
                <a:solidFill>
                  <a:srgbClr val="006699"/>
                </a:solidFill>
                <a:latin typeface="+mj-lt"/>
              </a:rPr>
              <a:t>gigabyte</a:t>
            </a:r>
            <a:r>
              <a:rPr lang="en-US" sz="2400"/>
              <a:t>, or </a:t>
            </a:r>
            <a:r>
              <a:rPr kumimoji="1" lang="en-US" sz="2400" b="1">
                <a:solidFill>
                  <a:srgbClr val="006699"/>
                </a:solidFill>
                <a:latin typeface="+mj-lt"/>
              </a:rPr>
              <a:t>GB</a:t>
            </a:r>
            <a:r>
              <a:rPr lang="en-US" sz="2400"/>
              <a:t>, is 1,024</a:t>
            </a:r>
            <a:r>
              <a:rPr lang="en-US" sz="2400" baseline="30000"/>
              <a:t>3</a:t>
            </a:r>
            <a:r>
              <a:rPr lang="en-US" sz="2400"/>
              <a:t>  bytes; a </a:t>
            </a:r>
            <a:r>
              <a:rPr kumimoji="1" lang="en-US" sz="2400" b="1">
                <a:solidFill>
                  <a:srgbClr val="006699"/>
                </a:solidFill>
                <a:latin typeface="+mj-lt"/>
              </a:rPr>
              <a:t>terabyte</a:t>
            </a:r>
            <a:r>
              <a:rPr lang="en-US" sz="2400"/>
              <a:t>, or </a:t>
            </a:r>
            <a:r>
              <a:rPr kumimoji="1" lang="en-US" sz="2400" b="1">
                <a:solidFill>
                  <a:srgbClr val="006699"/>
                </a:solidFill>
                <a:latin typeface="+mj-lt"/>
              </a:rPr>
              <a:t>TB</a:t>
            </a:r>
            <a:r>
              <a:rPr lang="en-US" sz="2400"/>
              <a:t>, is 1,024</a:t>
            </a:r>
            <a:r>
              <a:rPr lang="en-US" sz="2400" baseline="30000"/>
              <a:t>4</a:t>
            </a:r>
            <a:r>
              <a:rPr lang="en-US" sz="2400"/>
              <a:t>  bytes; </a:t>
            </a:r>
          </a:p>
          <a:p>
            <a:pPr>
              <a:defRPr/>
            </a:pPr>
            <a:r>
              <a:rPr lang="en-US" sz="2400"/>
              <a:t>and a </a:t>
            </a:r>
            <a:r>
              <a:rPr kumimoji="1" lang="en-US" sz="2400" b="1">
                <a:solidFill>
                  <a:srgbClr val="006699"/>
                </a:solidFill>
                <a:latin typeface="+mj-lt"/>
              </a:rPr>
              <a:t>petabyte</a:t>
            </a:r>
            <a:r>
              <a:rPr lang="en-US" sz="2400"/>
              <a:t>, or </a:t>
            </a:r>
            <a:r>
              <a:rPr kumimoji="1" lang="en-US" sz="2400" b="1">
                <a:solidFill>
                  <a:srgbClr val="006699"/>
                </a:solidFill>
                <a:latin typeface="+mj-lt"/>
              </a:rPr>
              <a:t>PB</a:t>
            </a:r>
            <a:r>
              <a:rPr lang="en-US" sz="2400"/>
              <a:t>, is 1,024</a:t>
            </a:r>
            <a:r>
              <a:rPr lang="en-US" sz="2400" baseline="30000"/>
              <a:t>5 </a:t>
            </a:r>
            <a:r>
              <a:rPr lang="en-US" sz="2400"/>
              <a:t>bytes. </a:t>
            </a:r>
          </a:p>
          <a:p>
            <a:pPr>
              <a:defRPr/>
            </a:pPr>
            <a:endParaRPr lang="en-US" sz="2400"/>
          </a:p>
          <a:p>
            <a:pPr>
              <a:defRPr/>
            </a:pPr>
            <a:r>
              <a:rPr lang="en-US" sz="2400"/>
              <a:t>Computer manufacturers often round off these numbers and say that</a:t>
            </a:r>
          </a:p>
          <a:p>
            <a:pPr>
              <a:defRPr/>
            </a:pPr>
            <a:r>
              <a:rPr lang="en-US" sz="2400"/>
              <a:t>a megabyte is 1 million bytes and a gigabyte is 1 billion bytes. </a:t>
            </a:r>
          </a:p>
          <a:p>
            <a:pPr>
              <a:defRPr/>
            </a:pPr>
            <a:r>
              <a:rPr lang="en-US" sz="2400"/>
              <a:t>Networking measurements are an exception to this general rule; </a:t>
            </a:r>
          </a:p>
          <a:p>
            <a:pPr>
              <a:defRPr/>
            </a:pPr>
            <a:r>
              <a:rPr lang="en-US" sz="2400"/>
              <a:t>they are given in bits (because networks move data a bit at a time).</a:t>
            </a:r>
            <a:endParaRPr lang="en-US" sz="2400" dirty="0"/>
          </a:p>
        </p:txBody>
      </p:sp>
    </p:spTree>
    <p:extLst>
      <p:ext uri="{BB962C8B-B14F-4D97-AF65-F5344CB8AC3E}">
        <p14:creationId xmlns:p14="http://schemas.microsoft.com/office/powerpoint/2010/main" val="38420112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2400301"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1046480" y="1124629"/>
            <a:ext cx="105156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1981201"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8974" y="937579"/>
            <a:ext cx="9684066" cy="5622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2359025" y="212726"/>
            <a:ext cx="7702550" cy="576263"/>
          </a:xfrm>
        </p:spPr>
        <p:txBody>
          <a:bodyPr/>
          <a:lstStyle/>
          <a:p>
            <a:r>
              <a:rPr lang="en-US" altLang="en-US"/>
              <a:t>How a Modern Computer Works</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863" y="1007111"/>
            <a:ext cx="6778943" cy="5407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3771901" y="5738814"/>
            <a:ext cx="420369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2000" i="1">
                <a:latin typeface="Verdana" panose="020B0604030504040204" pitchFamily="34" charset="0"/>
              </a:rPr>
              <a:t>A von Neumann architecture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2544764" y="212726"/>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931863" y="1233489"/>
            <a:ext cx="10640377"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981200" y="166689"/>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780891" y="1070929"/>
            <a:ext cx="10630217" cy="4530725"/>
          </a:xfrm>
        </p:spPr>
        <p:txBody>
          <a:bodyPr/>
          <a:lstStyle/>
          <a:p>
            <a:r>
              <a:rPr lang="en-US" altLang="en-US" sz="2400"/>
              <a:t>Describe the general organization of a computer system and the role of interrupts</a:t>
            </a:r>
          </a:p>
          <a:p>
            <a:r>
              <a:rPr lang="en-US" altLang="en-US" sz="2400"/>
              <a:t>Describe the components in a modern, multiprocessor computer system</a:t>
            </a:r>
          </a:p>
          <a:p>
            <a:r>
              <a:rPr lang="en-US" altLang="en-US" sz="2400"/>
              <a:t>Illustrate the transition from user mode to kernel mode</a:t>
            </a:r>
          </a:p>
          <a:p>
            <a:r>
              <a:rPr lang="en-US" altLang="en-US" sz="2400"/>
              <a:t>Discuss how operating systems are used in various computing environments</a:t>
            </a:r>
          </a:p>
          <a:p>
            <a:r>
              <a:rPr lang="en-US" altLang="en-US" sz="2400"/>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2419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931863" y="1154113"/>
            <a:ext cx="10670857"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2593976"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931863" y="835025"/>
            <a:ext cx="10640377" cy="5193986"/>
          </a:xfrm>
        </p:spPr>
        <p:txBody>
          <a:bodyPr/>
          <a:lstStyle/>
          <a:p>
            <a:pPr>
              <a:lnSpc>
                <a:spcPct val="90000"/>
              </a:lnSpc>
              <a:buFont typeface="Monotype Sorts" pitchFamily="-84" charset="2"/>
              <a:buNone/>
            </a:pPr>
            <a:endParaRPr lang="en-US" altLang="en-US" dirty="0"/>
          </a:p>
          <a:p>
            <a:pPr>
              <a:lnSpc>
                <a:spcPct val="90000"/>
              </a:lnSpc>
            </a:pPr>
            <a:r>
              <a:rPr lang="en-US" altLang="en-US" dirty="0"/>
              <a:t>Single user cannot always keep CPU and I/O devices busy </a:t>
            </a:r>
          </a:p>
          <a:p>
            <a:pPr>
              <a:lnSpc>
                <a:spcPct val="90000"/>
              </a:lnSpc>
            </a:pPr>
            <a:r>
              <a:rPr lang="en-US" altLang="en-US" dirty="0"/>
              <a:t>Multiprogramming organizes jobs (code and data) so CPU always has one to execute</a:t>
            </a:r>
          </a:p>
          <a:p>
            <a:pPr>
              <a:lnSpc>
                <a:spcPct val="90000"/>
              </a:lnSpc>
            </a:pPr>
            <a:r>
              <a:rPr lang="en-US" altLang="en-US" dirty="0"/>
              <a:t>A subset of total jobs in system is kept in memory</a:t>
            </a:r>
          </a:p>
          <a:p>
            <a:pPr>
              <a:lnSpc>
                <a:spcPct val="90000"/>
              </a:lnSpc>
            </a:pPr>
            <a:r>
              <a:rPr lang="en-US" altLang="en-US" dirty="0"/>
              <a:t>One job selected and run via </a:t>
            </a:r>
            <a:r>
              <a:rPr lang="en-US" altLang="en-US" b="1" dirty="0">
                <a:solidFill>
                  <a:srgbClr val="006699"/>
                </a:solidFill>
                <a:latin typeface="+mj-lt"/>
              </a:rPr>
              <a:t>job scheduling</a:t>
            </a:r>
          </a:p>
          <a:p>
            <a:pPr>
              <a:lnSpc>
                <a:spcPct val="90000"/>
              </a:lnSpc>
            </a:pPr>
            <a:r>
              <a:rPr lang="en-US" altLang="en-US" dirty="0"/>
              <a:t>When job has to wait (for I/O for example), OS switches to another job</a:t>
            </a:r>
          </a:p>
          <a:p>
            <a:pPr lvl="1">
              <a:lnSpc>
                <a:spcPct val="90000"/>
              </a:lnSpc>
            </a:pPr>
            <a:endParaRPr lang="en-US" altLang="en-US" dirty="0"/>
          </a:p>
        </p:txBody>
      </p:sp>
    </p:spTree>
    <p:extLst>
      <p:ext uri="{BB962C8B-B14F-4D97-AF65-F5344CB8AC3E}">
        <p14:creationId xmlns:p14="http://schemas.microsoft.com/office/powerpoint/2010/main" val="387765787"/>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2593976"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931863" y="1160147"/>
            <a:ext cx="10630217" cy="4872503"/>
          </a:xfrm>
        </p:spPr>
        <p:txBody>
          <a:bodyPr/>
          <a:lstStyle/>
          <a:p>
            <a:pPr>
              <a:lnSpc>
                <a:spcPct val="90000"/>
              </a:lnSpc>
            </a:pPr>
            <a:r>
              <a:rPr lang="en-US" altLang="en-US"/>
              <a:t>A </a:t>
            </a:r>
            <a:r>
              <a:rPr lang="en-US" altLang="en-US" dirty="0"/>
              <a:t>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dirty="0"/>
              <a:t> computing</a:t>
            </a:r>
          </a:p>
          <a:p>
            <a:pPr lvl="1">
              <a:lnSpc>
                <a:spcPct val="90000"/>
              </a:lnSpc>
            </a:pPr>
            <a:r>
              <a:rPr lang="en-US" altLang="en-US" b="1" dirty="0">
                <a:solidFill>
                  <a:srgbClr val="006699"/>
                </a:solidFill>
                <a:highlight>
                  <a:srgbClr val="FFFF00"/>
                </a:highlight>
                <a:latin typeface="+mj-lt"/>
              </a:rPr>
              <a:t>Response time </a:t>
            </a:r>
            <a:r>
              <a:rPr lang="en-US" altLang="en-US" dirty="0">
                <a:highlight>
                  <a:srgbClr val="FFFF00"/>
                </a:highlight>
              </a:rPr>
              <a:t>should be &lt; 1 second</a:t>
            </a:r>
          </a:p>
          <a:p>
            <a:pPr lvl="1">
              <a:lnSpc>
                <a:spcPct val="90000"/>
              </a:lnSpc>
            </a:pPr>
            <a:r>
              <a:rPr lang="en-US" altLang="en-US" dirty="0"/>
              <a:t>Each user has at least one program executing in memory </a:t>
            </a:r>
            <a:r>
              <a:rPr lang="en-US" altLang="en-US"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dirty="0">
                <a:sym typeface="Wingdings 3" panose="05040102010807070707" pitchFamily="18" charset="2"/>
              </a:rPr>
              <a:t>If processes don</a:t>
            </a:r>
            <a:r>
              <a:rPr lang="ja-JP" altLang="en-US" dirty="0">
                <a:sym typeface="Wingdings 3" panose="05040102010807070707" pitchFamily="18" charset="2"/>
              </a:rPr>
              <a:t>’</a:t>
            </a:r>
            <a:r>
              <a:rPr lang="en-US" altLang="ja-JP"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2557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1022802"/>
            <a:ext cx="3419791" cy="5407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2703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931862" y="1233489"/>
            <a:ext cx="10670857"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2406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5279" y="1295400"/>
            <a:ext cx="10967542" cy="325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2406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931863" y="1060451"/>
            <a:ext cx="10640377"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2613026"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931863" y="809625"/>
            <a:ext cx="10620057" cy="5105400"/>
          </a:xfrm>
        </p:spPr>
        <p:txBody>
          <a:bodyPr/>
          <a:lstStyle/>
          <a:p>
            <a:pPr>
              <a:lnSpc>
                <a:spcPct val="90000"/>
              </a:lnSpc>
            </a:pPr>
            <a:r>
              <a:rPr lang="en-US" altLang="en-US"/>
              <a:t>A </a:t>
            </a:r>
            <a:r>
              <a:rPr lang="en-US" altLang="en-US" dirty="0"/>
              <a:t>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2652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1506998" y="1842144"/>
            <a:ext cx="8111563"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931863" y="1238250"/>
            <a:ext cx="1065439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sz="2400"/>
              <a:t>The operating system is responsible for the following activities in connection with process management: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2614614" y="212726"/>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661686" y="1295400"/>
            <a:ext cx="10868628"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2775856" y="123145"/>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1517650" y="1163637"/>
            <a:ext cx="7666038" cy="4530725"/>
          </a:xfrm>
        </p:spPr>
        <p:txBody>
          <a:bodyPr/>
          <a:lstStyle/>
          <a:p>
            <a:r>
              <a:rPr lang="en-US" altLang="en-US" sz="2400" dirty="0"/>
              <a:t>An operating system is “fill in the blanks”</a:t>
            </a:r>
          </a:p>
          <a:p>
            <a:r>
              <a:rPr lang="en-US" altLang="en-US" sz="2400" dirty="0"/>
              <a:t>What about:</a:t>
            </a:r>
          </a:p>
          <a:p>
            <a:pPr lvl="1"/>
            <a:r>
              <a:rPr lang="en-US" altLang="en-US" sz="2400" dirty="0"/>
              <a:t>Car </a:t>
            </a:r>
          </a:p>
          <a:p>
            <a:pPr lvl="1"/>
            <a:r>
              <a:rPr lang="en-US" altLang="en-US" sz="2400" dirty="0"/>
              <a:t>Airplane</a:t>
            </a:r>
          </a:p>
          <a:p>
            <a:pPr lvl="1"/>
            <a:r>
              <a:rPr lang="en-US" altLang="en-US" sz="2400" dirty="0"/>
              <a:t>Printer</a:t>
            </a:r>
          </a:p>
          <a:p>
            <a:pPr lvl="1"/>
            <a:r>
              <a:rPr lang="en-US" altLang="en-US" sz="2400" dirty="0"/>
              <a:t>Washing Machine</a:t>
            </a:r>
          </a:p>
          <a:p>
            <a:pPr lvl="1"/>
            <a:r>
              <a:rPr lang="en-US" altLang="en-US" sz="2400" dirty="0"/>
              <a:t>Toaster</a:t>
            </a:r>
          </a:p>
          <a:p>
            <a:pPr lvl="1"/>
            <a:r>
              <a:rPr lang="en-US" altLang="en-US" sz="2400" dirty="0"/>
              <a:t>Compiler</a:t>
            </a:r>
          </a:p>
          <a:p>
            <a:pPr lvl="1"/>
            <a:r>
              <a:rPr lang="en-US" altLang="en-US" sz="2400" dirty="0"/>
              <a:t>Etc.</a:t>
            </a:r>
          </a:p>
        </p:txBody>
      </p:sp>
    </p:spTree>
    <p:extLst>
      <p:ext uri="{BB962C8B-B14F-4D97-AF65-F5344CB8AC3E}">
        <p14:creationId xmlns:p14="http://schemas.microsoft.com/office/powerpoint/2010/main" val="13230378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2652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873988" y="787400"/>
            <a:ext cx="10758567"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2855914" y="203201"/>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931863" y="1109664"/>
            <a:ext cx="10665970"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1981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931862" y="1233489"/>
            <a:ext cx="10677545"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2357439"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518218" y="1326087"/>
            <a:ext cx="10567215"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663" y="980496"/>
            <a:ext cx="11372888" cy="4774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2789696"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636608" y="1233489"/>
            <a:ext cx="10972799" cy="4503283"/>
          </a:xfrm>
        </p:spPr>
        <p:txBody>
          <a:bodyPr/>
          <a:lstStyle/>
          <a:p>
            <a:r>
              <a:rPr lang="en-US" altLang="en-US" dirty="0"/>
              <a:t>Multitasking environments must be careful to use most recent value, no matter where it is stored in the storage hierarchy</a:t>
            </a:r>
            <a:br>
              <a:rPr lang="en-US" altLang="en-US" dirty="0"/>
            </a:br>
            <a:br>
              <a:rPr lang="en-US" altLang="en-US" dirty="0"/>
            </a:br>
            <a:br>
              <a:rPr lang="en-US" altLang="en-US" dirty="0"/>
            </a:b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9463" y="2192883"/>
            <a:ext cx="9017785" cy="1105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1981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931863" y="1169989"/>
            <a:ext cx="10665969"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2546351"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566245" y="1013570"/>
            <a:ext cx="11263081"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2792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931863" y="1163637"/>
            <a:ext cx="10700694"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2641601" y="206376"/>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931863" y="1233489"/>
            <a:ext cx="1065439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2644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31863" y="1010154"/>
            <a:ext cx="8142689" cy="5523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2487614"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31864" y="1268413"/>
            <a:ext cx="10640376" cy="4159250"/>
          </a:xfrm>
        </p:spPr>
        <p:txBody>
          <a:bodyPr/>
          <a:lstStyle/>
          <a:p>
            <a:r>
              <a:rPr lang="en-US" altLang="en-US" sz="2400"/>
              <a:t>A program that acts as an intermediary between a user of a computer and the computer hardware</a:t>
            </a:r>
          </a:p>
          <a:p>
            <a:r>
              <a:rPr lang="en-US" altLang="en-US" sz="2400"/>
              <a:t>Operating system goals:</a:t>
            </a:r>
          </a:p>
          <a:p>
            <a:pPr lvl="1"/>
            <a:r>
              <a:rPr lang="en-US" altLang="en-US" sz="2400"/>
              <a:t>Execute user programs and make solving user problems easier</a:t>
            </a:r>
          </a:p>
          <a:p>
            <a:pPr lvl="1"/>
            <a:r>
              <a:rPr lang="en-US" altLang="en-US" sz="2400"/>
              <a:t>Make the computer system convenient to use</a:t>
            </a:r>
          </a:p>
          <a:p>
            <a:pPr lvl="1"/>
            <a:r>
              <a:rPr lang="en-US" altLang="en-US" sz="2400"/>
              <a:t>Use the computer hardware in an efficient manner</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2436814"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931863" y="1092201"/>
            <a:ext cx="10654395"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3200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2624139"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734078" y="886250"/>
            <a:ext cx="10723843"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2463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7272" y="919625"/>
            <a:ext cx="7489503" cy="56700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1981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2490" y="1108076"/>
            <a:ext cx="5164135" cy="1216772"/>
          </a:xfrm>
        </p:spPr>
        <p:txBody>
          <a:bodyPr/>
          <a:lstStyle/>
          <a:p>
            <a:r>
              <a:rPr lang="en-US" altLang="en-US" dirty="0"/>
              <a:t>Multi-chip and </a:t>
            </a:r>
            <a:r>
              <a:rPr lang="en-US" altLang="en-US" b="1" dirty="0">
                <a:solidFill>
                  <a:srgbClr val="006699"/>
                </a:solidFill>
                <a:latin typeface="+mj-lt"/>
              </a:rPr>
              <a:t>multicore</a:t>
            </a:r>
          </a:p>
          <a:p>
            <a:r>
              <a:rPr lang="en-US" altLang="en-US" dirty="0"/>
              <a:t>Systems containing all  chips</a:t>
            </a:r>
            <a:endParaRPr lang="en-US" altLang="en-US" b="1" dirty="0">
              <a:solidFill>
                <a:srgbClr val="3366FF"/>
              </a:solidFill>
            </a:endParaRPr>
          </a:p>
          <a:p>
            <a:pPr lvl="1"/>
            <a:r>
              <a:rPr lang="en-US" altLang="en-US" sz="2800" dirty="0"/>
              <a:t>Chassis containing multiple separate systems</a:t>
            </a:r>
          </a:p>
          <a:p>
            <a:pPr lvl="1"/>
            <a:endParaRPr lang="en-US" altLang="en-US" sz="3600"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108076"/>
            <a:ext cx="5866855" cy="52304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2447926"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0629" y="1123911"/>
            <a:ext cx="5490741" cy="519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1981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1981201"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5554" y="1051989"/>
            <a:ext cx="9920891" cy="5090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1981200" y="222251"/>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2704960" y="933297"/>
            <a:ext cx="6567767" cy="5702452"/>
          </a:xfrm>
          <a:noFill/>
        </p:spPr>
      </p:pic>
    </p:spTree>
    <p:extLst>
      <p:ext uri="{BB962C8B-B14F-4D97-AF65-F5344CB8AC3E}">
        <p14:creationId xmlns:p14="http://schemas.microsoft.com/office/powerpoint/2010/main" val="403065141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70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2565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19944" y="1072833"/>
            <a:ext cx="11023600" cy="4483100"/>
          </a:xfrm>
        </p:spPr>
        <p:txBody>
          <a:bodyPr/>
          <a:lstStyle/>
          <a:p>
            <a:r>
              <a:rPr lang="en-US" altLang="en-US" sz="2400"/>
              <a:t>Computer system can be divided into four components:</a:t>
            </a:r>
          </a:p>
          <a:p>
            <a:pPr lvl="1"/>
            <a:r>
              <a:rPr lang="en-US" altLang="en-US" sz="2400"/>
              <a:t>Hardware – provides basic computing resources</a:t>
            </a:r>
          </a:p>
          <a:p>
            <a:pPr lvl="2"/>
            <a:r>
              <a:rPr lang="en-US" altLang="en-US" sz="2400"/>
              <a:t>CPU, memory, I/O devices</a:t>
            </a:r>
          </a:p>
          <a:p>
            <a:pPr lvl="1"/>
            <a:r>
              <a:rPr lang="en-US" altLang="en-US" sz="2400"/>
              <a:t>Operating system</a:t>
            </a:r>
          </a:p>
          <a:p>
            <a:pPr lvl="2"/>
            <a:r>
              <a:rPr lang="en-US" altLang="en-US" sz="2400"/>
              <a:t>Controls and coordinates use of hardware among various applications and users</a:t>
            </a:r>
          </a:p>
          <a:p>
            <a:pPr lvl="1"/>
            <a:r>
              <a:rPr lang="en-US" altLang="en-US" sz="2400"/>
              <a:t>Application programs – define the ways in which the system resources are used to solve the computing problems of the users</a:t>
            </a:r>
          </a:p>
          <a:p>
            <a:pPr lvl="2"/>
            <a:r>
              <a:rPr lang="en-US" altLang="en-US" sz="2400"/>
              <a:t>Word processors, compilers, web browsers, database systems, video games</a:t>
            </a:r>
          </a:p>
          <a:p>
            <a:pPr lvl="1"/>
            <a:r>
              <a:rPr lang="en-US" altLang="en-US" sz="2400"/>
              <a:t>Users</a:t>
            </a:r>
          </a:p>
          <a:p>
            <a:pPr lvl="2"/>
            <a:r>
              <a:rPr lang="en-US" altLang="en-US" sz="2400"/>
              <a:t>People, machines, other computers</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2484669"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2343151" y="1296989"/>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Pear-to-Pear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2484669"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2343151" y="1296989"/>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2000251"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2335214"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2820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2279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05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2676526" y="212726"/>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2330451" y="1233489"/>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83489"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2479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2330451" y="1060451"/>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2479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2330451" y="1060451"/>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2325688" y="1092201"/>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51288" y="2800351"/>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2544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2582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2344738" y="1154114"/>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2506664"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2354264" y="1233489"/>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dirty="0">
                <a:solidFill>
                  <a:srgbClr val="663300"/>
                </a:solidFill>
              </a:rPr>
              <a:t>http://gnu.org/philosophy/open-source-misses-the-point.html/</a:t>
            </a:r>
            <a:endParaRPr lang="en-US" altLang="en-US" sz="1600" b="1" dirty="0">
              <a:solidFill>
                <a:srgbClr val="663300"/>
              </a:solidFill>
            </a:endParaRP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2565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9368" y="1295400"/>
            <a:ext cx="6625272" cy="4697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2557464"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2171700" y="1222376"/>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188065739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1981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51151"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11464" y="3632201"/>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755901"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1981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2330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59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1981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2330451"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16326"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1981201"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2330451" y="1233489"/>
            <a:ext cx="6432550" cy="4416198"/>
          </a:xfrm>
        </p:spPr>
        <p:txBody>
          <a:bodyPr/>
          <a:lstStyle/>
          <a:p>
            <a:r>
              <a:rPr lang="en-US" altLang="en-US" b="1" dirty="0">
                <a:solidFill>
                  <a:srgbClr val="3366FF"/>
                </a:solidFill>
              </a:rPr>
              <a:t>Bootstrap program</a:t>
            </a:r>
            <a:r>
              <a:rPr lang="en-US" altLang="en-US" dirty="0">
                <a:solidFill>
                  <a:srgbClr val="3366FF"/>
                </a:solidFill>
              </a:rPr>
              <a:t> </a:t>
            </a:r>
            <a:r>
              <a:rPr lang="en-US" altLang="en-US" dirty="0"/>
              <a:t>is loaded at power-up or reboot</a:t>
            </a:r>
          </a:p>
          <a:p>
            <a:pPr lvl="1"/>
            <a:r>
              <a:rPr lang="en-US" altLang="en-US" dirty="0"/>
              <a:t>Typically stored in ROM or EPROM, generally known as </a:t>
            </a:r>
            <a:r>
              <a:rPr lang="en-US" altLang="en-US" b="1" dirty="0">
                <a:solidFill>
                  <a:srgbClr val="3366FF"/>
                </a:solidFill>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4284892011"/>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2357439"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2330451"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9464" y="1139826"/>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9490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1981201"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431800" y="1163637"/>
            <a:ext cx="11328400" cy="4530725"/>
          </a:xfrm>
        </p:spPr>
        <p:txBody>
          <a:bodyPr/>
          <a:lstStyle/>
          <a:p>
            <a:r>
              <a:rPr lang="en-US" altLang="en-US" sz="2000" dirty="0"/>
              <a:t>Depends on the point of view</a:t>
            </a:r>
          </a:p>
          <a:p>
            <a:r>
              <a:rPr lang="en-US" altLang="en-US" sz="2000" dirty="0"/>
              <a:t>Users want convenience, </a:t>
            </a:r>
            <a:r>
              <a:rPr lang="en-US" altLang="en-US" sz="2000" b="1" dirty="0">
                <a:solidFill>
                  <a:srgbClr val="006699"/>
                </a:solidFill>
                <a:latin typeface="+mj-lt"/>
              </a:rPr>
              <a:t>ease of use </a:t>
            </a:r>
            <a:r>
              <a:rPr lang="en-US" altLang="en-US" sz="2000" dirty="0"/>
              <a:t>and</a:t>
            </a:r>
            <a:r>
              <a:rPr lang="en-US" altLang="en-US" sz="2000" b="1" dirty="0">
                <a:solidFill>
                  <a:srgbClr val="3366FF"/>
                </a:solidFill>
              </a:rPr>
              <a:t> </a:t>
            </a:r>
            <a:r>
              <a:rPr lang="en-US" altLang="en-US" sz="2000" b="1" dirty="0">
                <a:solidFill>
                  <a:srgbClr val="006699"/>
                </a:solidFill>
                <a:latin typeface="+mj-lt"/>
              </a:rPr>
              <a:t>good performance </a:t>
            </a:r>
          </a:p>
          <a:p>
            <a:pPr lvl="1"/>
            <a:r>
              <a:rPr lang="en-US" altLang="en-US" sz="2000" dirty="0"/>
              <a:t>Don</a:t>
            </a:r>
            <a:r>
              <a:rPr lang="ja-JP" altLang="en-US" sz="2000" dirty="0"/>
              <a:t>’</a:t>
            </a:r>
            <a:r>
              <a:rPr lang="en-US" altLang="ja-JP" sz="2000" dirty="0"/>
              <a:t>t care about </a:t>
            </a:r>
            <a:r>
              <a:rPr lang="en-US" altLang="ja-JP" sz="2000" b="1" dirty="0">
                <a:solidFill>
                  <a:srgbClr val="006699"/>
                </a:solidFill>
                <a:latin typeface="+mj-lt"/>
              </a:rPr>
              <a:t>resource utilization</a:t>
            </a:r>
          </a:p>
          <a:p>
            <a:r>
              <a:rPr lang="en-US" altLang="en-US" sz="2000" dirty="0"/>
              <a:t>But shared computer such as </a:t>
            </a:r>
            <a:r>
              <a:rPr lang="en-US" altLang="en-US" sz="2000" b="1" dirty="0">
                <a:solidFill>
                  <a:srgbClr val="006699"/>
                </a:solidFill>
                <a:latin typeface="+mj-lt"/>
              </a:rPr>
              <a:t>mainframe</a:t>
            </a:r>
            <a:r>
              <a:rPr lang="en-US" altLang="en-US" sz="2000" dirty="0"/>
              <a:t> or </a:t>
            </a:r>
            <a:r>
              <a:rPr lang="en-US" altLang="en-US" sz="2000" b="1" dirty="0">
                <a:solidFill>
                  <a:srgbClr val="006699"/>
                </a:solidFill>
                <a:latin typeface="+mj-lt"/>
              </a:rPr>
              <a:t>minicomputer</a:t>
            </a:r>
            <a:r>
              <a:rPr lang="en-US" altLang="en-US" sz="2000" dirty="0"/>
              <a:t> must keep all users happy</a:t>
            </a:r>
          </a:p>
          <a:p>
            <a:pPr lvl="1"/>
            <a:r>
              <a:rPr lang="en-US" altLang="en-US" sz="2000" dirty="0"/>
              <a:t>Operating system is a </a:t>
            </a:r>
            <a:r>
              <a:rPr lang="en-US" altLang="en-US" sz="2000" b="1" dirty="0">
                <a:solidFill>
                  <a:srgbClr val="006699"/>
                </a:solidFill>
                <a:latin typeface="+mj-lt"/>
              </a:rPr>
              <a:t>resource allocator </a:t>
            </a:r>
            <a:r>
              <a:rPr lang="en-US" altLang="en-US" sz="2000" dirty="0"/>
              <a:t>and </a:t>
            </a:r>
            <a:r>
              <a:rPr lang="en-US" altLang="en-US" sz="2000" b="1" dirty="0">
                <a:solidFill>
                  <a:srgbClr val="006699"/>
                </a:solidFill>
                <a:latin typeface="+mj-lt"/>
              </a:rPr>
              <a:t>control program </a:t>
            </a:r>
            <a:r>
              <a:rPr lang="en-US" altLang="en-US" sz="2000" dirty="0"/>
              <a:t>making efficient use of HW and managing execution of user programs</a:t>
            </a:r>
          </a:p>
          <a:p>
            <a:r>
              <a:rPr lang="en-US" altLang="en-US" sz="2000" dirty="0"/>
              <a:t>Users of dedicate systems such as </a:t>
            </a:r>
            <a:r>
              <a:rPr lang="en-US" altLang="en-US" sz="2000" b="1" dirty="0">
                <a:solidFill>
                  <a:srgbClr val="006699"/>
                </a:solidFill>
                <a:latin typeface="+mj-lt"/>
              </a:rPr>
              <a:t>workstations</a:t>
            </a:r>
            <a:r>
              <a:rPr lang="en-US" altLang="en-US" sz="2000" dirty="0"/>
              <a:t> have dedicated resources but frequently use shared resources from </a:t>
            </a:r>
            <a:r>
              <a:rPr lang="en-US" altLang="en-US" sz="2000" b="1" dirty="0">
                <a:solidFill>
                  <a:srgbClr val="006699"/>
                </a:solidFill>
                <a:latin typeface="+mj-lt"/>
              </a:rPr>
              <a:t>servers</a:t>
            </a:r>
          </a:p>
          <a:p>
            <a:r>
              <a:rPr lang="en-US" altLang="en-US" sz="2000" dirty="0">
                <a:solidFill>
                  <a:srgbClr val="000000"/>
                </a:solidFill>
              </a:rPr>
              <a:t>Mobile devices like smartphones and tables are resource poor,  optimized for usability and battery life</a:t>
            </a:r>
          </a:p>
          <a:p>
            <a:pPr lvl="1"/>
            <a:r>
              <a:rPr lang="en-US" altLang="en-US" sz="2000" dirty="0">
                <a:solidFill>
                  <a:srgbClr val="000000"/>
                </a:solidFill>
              </a:rPr>
              <a:t>Mobile user interfaces such as touch screens, voice recognition</a:t>
            </a:r>
          </a:p>
          <a:p>
            <a:r>
              <a:rPr lang="en-US" altLang="en-US" sz="2000" dirty="0">
                <a:solidFill>
                  <a:srgbClr val="000000"/>
                </a:solidFill>
              </a:rPr>
              <a:t>Some computers have little or no user interface, such as embedded computers in devices and automobiles</a:t>
            </a:r>
          </a:p>
          <a:p>
            <a:pPr lvl="1"/>
            <a:r>
              <a:rPr lang="en-US" altLang="en-US" sz="2000"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2700339"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931863" y="1038861"/>
            <a:ext cx="10681017" cy="4196443"/>
          </a:xfrm>
        </p:spPr>
        <p:txBody>
          <a:bodyPr/>
          <a:lstStyle/>
          <a:p>
            <a:pPr>
              <a:buFont typeface="Monotype Sorts" pitchFamily="-84" charset="2"/>
              <a:buNone/>
            </a:pPr>
            <a:endParaRPr lang="en-US" altLang="en-US" sz="2400" dirty="0"/>
          </a:p>
          <a:p>
            <a:r>
              <a:rPr lang="en-US" altLang="en-US" sz="2400" dirty="0"/>
              <a:t>Term OS covers many roles</a:t>
            </a:r>
          </a:p>
          <a:p>
            <a:pPr lvl="1"/>
            <a:r>
              <a:rPr lang="en-US" altLang="en-US" sz="2400" dirty="0"/>
              <a:t>Because of myriad designs and uses of OSes</a:t>
            </a:r>
          </a:p>
          <a:p>
            <a:pPr lvl="1"/>
            <a:r>
              <a:rPr lang="en-US" altLang="en-US" sz="2400" dirty="0"/>
              <a:t>Present in toasters through ships, spacecraft, game machines, TVs and industrial control systems</a:t>
            </a:r>
          </a:p>
          <a:p>
            <a:pPr lvl="1"/>
            <a:r>
              <a:rPr lang="en-US" altLang="en-US" sz="2400"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11720</TotalTime>
  <Words>4334</Words>
  <Application>Microsoft Office PowerPoint</Application>
  <PresentationFormat>Widescreen</PresentationFormat>
  <Paragraphs>526</Paragraphs>
  <Slides>76</Slides>
  <Notes>63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76</vt:i4>
      </vt:variant>
    </vt:vector>
  </HeadingPairs>
  <TitlesOfParts>
    <vt:vector size="87" baseType="lpstr">
      <vt:lpstr>ＭＳ Ｐゴシック</vt:lpstr>
      <vt:lpstr>Arial</vt:lpstr>
      <vt:lpstr>Courier New</vt:lpstr>
      <vt:lpstr>Helvetica</vt:lpstr>
      <vt:lpstr>Monotype Sorts</vt:lpstr>
      <vt:lpstr>Times New Roman</vt:lpstr>
      <vt:lpstr>Verdana</vt:lpstr>
      <vt:lpstr>Webdings</vt:lpstr>
      <vt:lpstr>Wingdings</vt:lpstr>
      <vt:lpstr>Wingdings 3</vt:lpstr>
      <vt:lpstr>os-8</vt:lpstr>
      <vt:lpstr>Chapter 1:  Introduction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End of Chapter 1</vt:lpstr>
      <vt:lpstr>Kernel Data Structures</vt:lpstr>
      <vt:lpstr>Kernel Data Structures</vt:lpstr>
      <vt:lpstr>Kernel Data Structures</vt:lpstr>
      <vt:lpstr>Computer Startup</vt:lpstr>
      <vt:lpstr>Characteristics of Various Types of Storage</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Bảo Trần</cp:lastModifiedBy>
  <cp:revision>257</cp:revision>
  <cp:lastPrinted>2001-06-14T13:58:17Z</cp:lastPrinted>
  <dcterms:created xsi:type="dcterms:W3CDTF">2011-01-13T23:43:38Z</dcterms:created>
  <dcterms:modified xsi:type="dcterms:W3CDTF">2024-02-21T06:14:08Z</dcterms:modified>
</cp:coreProperties>
</file>

<file path=docProps/thumbnail.jpeg>
</file>